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6" r:id="rId2"/>
    <p:sldId id="292" r:id="rId3"/>
    <p:sldId id="265" r:id="rId4"/>
    <p:sldId id="293" r:id="rId5"/>
    <p:sldId id="282" r:id="rId6"/>
    <p:sldId id="283" r:id="rId7"/>
    <p:sldId id="267" r:id="rId8"/>
    <p:sldId id="273" r:id="rId9"/>
    <p:sldId id="274" r:id="rId10"/>
    <p:sldId id="262" r:id="rId11"/>
    <p:sldId id="311" r:id="rId12"/>
    <p:sldId id="314" r:id="rId13"/>
    <p:sldId id="298" r:id="rId14"/>
    <p:sldId id="309" r:id="rId15"/>
    <p:sldId id="297" r:id="rId16"/>
    <p:sldId id="317" r:id="rId17"/>
    <p:sldId id="305" r:id="rId18"/>
    <p:sldId id="288" r:id="rId19"/>
    <p:sldId id="304" r:id="rId20"/>
    <p:sldId id="30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9933"/>
    <a:srgbClr val="FF9933"/>
    <a:srgbClr val="6600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C3188-BA9E-418D-8F1C-E6342FBF7D54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7C8E-45F4-4B17-8834-95E5361422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7C8E-45F4-4B17-8834-95E53614224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7C8E-45F4-4B17-8834-95E53614224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7C8E-45F4-4B17-8834-95E53614224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5E4CE89-C3FE-4C02-97F4-0E9A95188791}" type="datetimeFigureOut">
              <a:rPr lang="ko-KR" altLang="en-US" smtClean="0"/>
              <a:pPr/>
              <a:t>2010-10-05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49887C-4C65-45D4-8811-2911E5541B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gmtmountainlar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517232"/>
            <a:ext cx="7791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</a:rPr>
              <a:t>Testing a Dark Sector Interaction with GMT</a:t>
            </a:r>
          </a:p>
          <a:p>
            <a:pPr algn="ctr"/>
            <a:r>
              <a:rPr lang="en-US" altLang="ko-KR" sz="3200" b="1" dirty="0" err="1" smtClean="0">
                <a:solidFill>
                  <a:schemeClr val="accent1"/>
                </a:solidFill>
              </a:rPr>
              <a:t>Jounghun</a:t>
            </a:r>
            <a:r>
              <a:rPr lang="en-US" altLang="ko-KR" sz="3200" b="1" dirty="0" smtClean="0">
                <a:solidFill>
                  <a:schemeClr val="accent1"/>
                </a:solidFill>
              </a:rPr>
              <a:t> Lee (Seoul National University)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Tension 5: Large Scale Velocity Flow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186808" cy="462381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0099"/>
                </a:solidFill>
              </a:rPr>
              <a:t>REALITY</a:t>
            </a:r>
            <a:r>
              <a:rPr lang="en-US" altLang="ko-KR" dirty="0" smtClean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ko-KR" dirty="0" smtClean="0"/>
              <a:t>On  r &gt; 100 </a:t>
            </a:r>
            <a:r>
              <a:rPr lang="en-US" altLang="ko-KR" dirty="0" err="1" smtClean="0"/>
              <a:t>Mpc</a:t>
            </a:r>
            <a:r>
              <a:rPr lang="en-US" altLang="ko-KR" dirty="0" smtClean="0"/>
              <a:t>/h</a:t>
            </a:r>
          </a:p>
          <a:p>
            <a:pPr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altLang="ko-KR" dirty="0" smtClean="0"/>
          </a:p>
          <a:p>
            <a:endParaRPr lang="en-US" altLang="ko-KR" b="1" dirty="0" smtClean="0">
              <a:solidFill>
                <a:srgbClr val="000099"/>
              </a:solidFill>
              <a:latin typeface="Symbol" pitchFamily="18" charset="2"/>
            </a:endParaRPr>
          </a:p>
          <a:p>
            <a:r>
              <a:rPr lang="en-US" altLang="ko-KR" b="1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b="1" dirty="0" smtClean="0">
                <a:solidFill>
                  <a:srgbClr val="000099"/>
                </a:solidFill>
              </a:rPr>
              <a:t>CDM</a:t>
            </a:r>
            <a:r>
              <a:rPr lang="en-US" altLang="ko-KR" dirty="0" smtClean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ko-KR" dirty="0" smtClean="0"/>
              <a:t>On r = 50 </a:t>
            </a:r>
            <a:r>
              <a:rPr lang="en-US" altLang="ko-KR" dirty="0" err="1" smtClean="0"/>
              <a:t>Mpc</a:t>
            </a:r>
            <a:r>
              <a:rPr lang="en-US" altLang="ko-KR" dirty="0" smtClean="0"/>
              <a:t>/h</a:t>
            </a:r>
          </a:p>
          <a:p>
            <a:endParaRPr lang="ko-KR" altLang="en-US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038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6016" y="5949280"/>
            <a:ext cx="422243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Perivolaropoulors</a:t>
            </a:r>
            <a:r>
              <a:rPr lang="en-US" altLang="ko-KR" dirty="0" smtClean="0"/>
              <a:t> (2008, arXiv:0811.4684)</a:t>
            </a:r>
            <a:endParaRPr lang="ko-KR" altLang="en-US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1331640" y="2924944"/>
          <a:ext cx="2243137" cy="576263"/>
        </p:xfrm>
        <a:graphic>
          <a:graphicData uri="http://schemas.openxmlformats.org/presentationml/2006/ole">
            <p:oleObj spid="_x0000_s43009" name="수식" r:id="rId4" imgW="939600" imgH="241200" progId="Equation.3">
              <p:embed/>
            </p:oleObj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259632" y="5085184"/>
          <a:ext cx="2212975" cy="576263"/>
        </p:xfrm>
        <a:graphic>
          <a:graphicData uri="http://schemas.openxmlformats.org/presentationml/2006/ole">
            <p:oleObj spid="_x0000_s43010" name="수식" r:id="rId5" imgW="9270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Tension 6:  Speed of Bullet Cluster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rgbClr val="000099"/>
                </a:solidFill>
              </a:rPr>
              <a:t>REALITY</a:t>
            </a:r>
            <a:endParaRPr lang="ko-KR" altLang="en-US" sz="3200" dirty="0">
              <a:solidFill>
                <a:srgbClr val="000099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4123928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ko-KR" sz="2200" dirty="0" smtClean="0">
              <a:solidFill>
                <a:srgbClr val="000000"/>
              </a:solidFill>
              <a:ea typeface="굴림" pitchFamily="50" charset="-127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ko-KR" sz="2200" dirty="0" smtClean="0">
              <a:solidFill>
                <a:srgbClr val="000000"/>
              </a:solidFill>
              <a:ea typeface="굴림" pitchFamily="50" charset="-127"/>
            </a:endParaRP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sz="3200" dirty="0" smtClean="0">
                <a:solidFill>
                  <a:srgbClr val="000099"/>
                </a:solidFill>
              </a:rPr>
              <a:t>CDM</a:t>
            </a:r>
            <a:endParaRPr lang="ko-KR" altLang="en-US" sz="3200" dirty="0">
              <a:solidFill>
                <a:srgbClr val="000099"/>
              </a:solidFill>
            </a:endParaRP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1259632" y="3140968"/>
          <a:ext cx="2000250" cy="404812"/>
        </p:xfrm>
        <a:graphic>
          <a:graphicData uri="http://schemas.openxmlformats.org/presentationml/2006/ole">
            <p:oleObj spid="_x0000_s41986" name="수식" r:id="rId3" imgW="1130040" imgH="228600" progId="Equation.3">
              <p:embed/>
            </p:oleObj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1259632" y="3501008"/>
          <a:ext cx="2436813" cy="436563"/>
        </p:xfrm>
        <a:graphic>
          <a:graphicData uri="http://schemas.openxmlformats.org/presentationml/2006/ole">
            <p:oleObj spid="_x0000_s41987" name="Equation" r:id="rId4" imgW="1346040" imgH="241200" progId="Equation.3">
              <p:embed/>
            </p:oleObj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/>
        </p:nvGraphicFramePr>
        <p:xfrm>
          <a:off x="1259632" y="3861048"/>
          <a:ext cx="2160588" cy="403225"/>
        </p:xfrm>
        <a:graphic>
          <a:graphicData uri="http://schemas.openxmlformats.org/presentationml/2006/ole">
            <p:oleObj spid="_x0000_s41988" name="Equation" r:id="rId5" imgW="1295280" imgH="241200" progId="Equation.3">
              <p:embed/>
            </p:oleObj>
          </a:graphicData>
        </a:graphic>
      </p:graphicFrame>
      <p:graphicFrame>
        <p:nvGraphicFramePr>
          <p:cNvPr id="41991" name="Object 21"/>
          <p:cNvGraphicFramePr>
            <a:graphicFrameLocks noChangeAspect="1"/>
          </p:cNvGraphicFramePr>
          <p:nvPr>
            <p:ph sz="quarter" idx="4"/>
          </p:nvPr>
        </p:nvGraphicFramePr>
        <p:xfrm>
          <a:off x="1691680" y="5517232"/>
          <a:ext cx="2133596" cy="432048"/>
        </p:xfrm>
        <a:graphic>
          <a:graphicData uri="http://schemas.openxmlformats.org/presentationml/2006/ole">
            <p:oleObj spid="_x0000_s41991" name="수식" r:id="rId6" imgW="1130040" imgH="228600" progId="Equation.3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 flipV="1">
          <a:off x="5292080" y="5733256"/>
          <a:ext cx="3103140" cy="418389"/>
        </p:xfrm>
        <a:graphic>
          <a:graphicData uri="http://schemas.openxmlformats.org/presentationml/2006/ole">
            <p:oleObj spid="_x0000_s41992" name="수식" r:id="rId7" imgW="1790640" imgH="241200" progId="Equation.3">
              <p:embed/>
            </p:oleObj>
          </a:graphicData>
        </a:graphic>
      </p:graphicFrame>
      <p:pic>
        <p:nvPicPr>
          <p:cNvPr id="16" name="Picture 9" descr="image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11560" y="2420888"/>
            <a:ext cx="3888432" cy="295232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979712" y="49411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Arial" charset="0"/>
              </a:rPr>
              <a:t>Markevitch</a:t>
            </a:r>
            <a:r>
              <a:rPr lang="en-US" altLang="ko-KR" dirty="0" smtClean="0">
                <a:solidFill>
                  <a:schemeClr val="bg1"/>
                </a:solidFill>
                <a:latin typeface="Arial" charset="0"/>
              </a:rPr>
              <a:t> et al. (2004)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2420888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084168" y="4941168"/>
            <a:ext cx="251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Springel</a:t>
            </a:r>
            <a:r>
              <a:rPr lang="en-US" altLang="ko-KR" b="1" dirty="0" smtClean="0">
                <a:solidFill>
                  <a:schemeClr val="bg1"/>
                </a:solidFill>
              </a:rPr>
              <a:t> &amp; Farrar (2007)</a:t>
            </a: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1691680" y="6021288"/>
          <a:ext cx="2108200" cy="433387"/>
        </p:xfrm>
        <a:graphic>
          <a:graphicData uri="http://schemas.openxmlformats.org/presentationml/2006/ole">
            <p:oleObj spid="_x0000_s41993" name="수식" r:id="rId10" imgW="1117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Tension 7: Galaxy Density Profile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000099"/>
                </a:solidFill>
              </a:rPr>
              <a:t>REALITY</a:t>
            </a:r>
            <a:r>
              <a:rPr lang="en-US" altLang="ko-KR" dirty="0" smtClean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Constant flat cores  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b="1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b="1" dirty="0" smtClean="0">
                <a:solidFill>
                  <a:srgbClr val="000099"/>
                </a:solidFill>
              </a:rPr>
              <a:t>CDM</a:t>
            </a:r>
            <a:r>
              <a:rPr lang="en-US" altLang="ko-KR" dirty="0" smtClean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ko-KR" dirty="0" smtClean="0">
                <a:solidFill>
                  <a:srgbClr val="000099"/>
                </a:solidFill>
              </a:rPr>
              <a:t>universal NFW density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99"/>
                </a:solidFill>
              </a:rPr>
              <a:t>cuspy</a:t>
            </a:r>
            <a:r>
              <a:rPr lang="en-US" altLang="ko-KR" dirty="0" smtClean="0">
                <a:solidFill>
                  <a:srgbClr val="000099"/>
                </a:solidFill>
              </a:rPr>
              <a:t> core.</a:t>
            </a:r>
          </a:p>
          <a:p>
            <a:endParaRPr lang="ko-KR" altLang="en-US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038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92080" y="5733256"/>
            <a:ext cx="348185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Gentile et al. 2005, </a:t>
            </a:r>
            <a:r>
              <a:rPr lang="en-US" altLang="ko-KR" dirty="0" err="1" smtClean="0"/>
              <a:t>ApJ</a:t>
            </a:r>
            <a:r>
              <a:rPr lang="en-US" altLang="ko-KR" dirty="0" smtClean="0"/>
              <a:t>, 634, L145) 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6732240" y="450912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08304" y="4293096"/>
            <a:ext cx="89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Burkert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52320" y="400506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NFW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6732240" y="4221088"/>
            <a:ext cx="5040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251062"/>
          </a:xfrm>
        </p:spPr>
        <p:txBody>
          <a:bodyPr>
            <a:normAutofit/>
          </a:bodyPr>
          <a:lstStyle/>
          <a:p>
            <a:r>
              <a:rPr lang="en-US" altLang="ko-KR" sz="3800" dirty="0" smtClean="0"/>
              <a:t>A Long-Range Scalar Interaction Model  </a:t>
            </a:r>
            <a:endParaRPr lang="ko-KR" altLang="en-US" sz="3800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ko-KR" sz="2600" b="1" dirty="0" smtClean="0">
                <a:solidFill>
                  <a:srgbClr val="000099"/>
                </a:solidFill>
              </a:rPr>
              <a:t>An alternative to </a:t>
            </a:r>
            <a:r>
              <a:rPr lang="en-US" altLang="ko-KR" sz="2600" b="1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sz="2600" b="1" dirty="0" smtClean="0">
                <a:solidFill>
                  <a:srgbClr val="000099"/>
                </a:solidFill>
              </a:rPr>
              <a:t>CDM </a:t>
            </a:r>
            <a:endParaRPr lang="en-US" altLang="ko-KR" sz="2600" dirty="0" smtClean="0"/>
          </a:p>
          <a:p>
            <a:endParaRPr lang="en-US" altLang="ko-KR" sz="2600" dirty="0" smtClean="0"/>
          </a:p>
          <a:p>
            <a:r>
              <a:rPr lang="en-US" altLang="ko-KR" sz="2600" b="1" dirty="0" smtClean="0">
                <a:solidFill>
                  <a:srgbClr val="000099"/>
                </a:solidFill>
              </a:rPr>
              <a:t>Dark energy (DE) as a scalar field </a:t>
            </a:r>
            <a:r>
              <a:rPr lang="en-US" altLang="ko-KR" sz="2600" dirty="0" smtClean="0"/>
              <a:t>and dark matter (DM) as strings.</a:t>
            </a:r>
          </a:p>
          <a:p>
            <a:endParaRPr lang="en-US" altLang="ko-KR" sz="2600" dirty="0" smtClean="0"/>
          </a:p>
          <a:p>
            <a:r>
              <a:rPr lang="en-US" altLang="ko-KR" sz="2600" dirty="0" smtClean="0">
                <a:solidFill>
                  <a:srgbClr val="C00000"/>
                </a:solidFill>
              </a:rPr>
              <a:t>Long-range DE-DM coupling</a:t>
            </a:r>
          </a:p>
          <a:p>
            <a:endParaRPr lang="en-US" altLang="ko-KR" sz="2600" dirty="0" smtClean="0"/>
          </a:p>
          <a:p>
            <a:r>
              <a:rPr lang="en-US" altLang="ko-KR" sz="2600" dirty="0" smtClean="0"/>
              <a:t>A</a:t>
            </a:r>
            <a:r>
              <a:rPr lang="en-US" altLang="ko-KR" sz="2600" b="1" dirty="0" smtClean="0">
                <a:solidFill>
                  <a:srgbClr val="000099"/>
                </a:solidFill>
              </a:rPr>
              <a:t>n additional fifth force </a:t>
            </a:r>
            <a:r>
              <a:rPr lang="en-US" altLang="ko-KR" sz="2600" dirty="0" smtClean="0"/>
              <a:t>on DM particles. </a:t>
            </a:r>
            <a:endParaRPr lang="ko-KR" altLang="en-US" sz="2600" dirty="0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4279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60032" y="5229200"/>
            <a:ext cx="415357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Farrar, </a:t>
            </a:r>
            <a:r>
              <a:rPr lang="en-US" altLang="ko-KR" sz="2400" dirty="0" err="1" smtClean="0"/>
              <a:t>Gubser</a:t>
            </a:r>
            <a:r>
              <a:rPr lang="en-US" altLang="ko-KR" sz="2400" dirty="0" smtClean="0"/>
              <a:t> &amp; Peebles (2005)</a:t>
            </a:r>
            <a:endParaRPr lang="ko-KR" altLang="en-US" sz="2400" dirty="0"/>
          </a:p>
        </p:txBody>
      </p:sp>
      <p:sp>
        <p:nvSpPr>
          <p:cNvPr id="14" name="직사각형 13"/>
          <p:cNvSpPr/>
          <p:nvPr/>
        </p:nvSpPr>
        <p:spPr>
          <a:xfrm>
            <a:off x="4355976" y="2420888"/>
            <a:ext cx="4680520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/>
        </p:nvGraphicFramePr>
        <p:xfrm>
          <a:off x="5508104" y="3933056"/>
          <a:ext cx="2088232" cy="538400"/>
        </p:xfrm>
        <a:graphic>
          <a:graphicData uri="http://schemas.openxmlformats.org/presentationml/2006/ole">
            <p:oleObj spid="_x0000_s66568" name="수식" r:id="rId4" imgW="901440" imgH="228600" progId="Equation.3">
              <p:embed/>
            </p:oleObj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/>
        </p:nvGraphicFramePr>
        <p:xfrm>
          <a:off x="5364088" y="4653136"/>
          <a:ext cx="2232247" cy="439273"/>
        </p:xfrm>
        <a:graphic>
          <a:graphicData uri="http://schemas.openxmlformats.org/presentationml/2006/ole">
            <p:oleObj spid="_x0000_s66569" name="수식" r:id="rId5" imgW="1180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accent1"/>
                </a:solidFill>
              </a:rPr>
              <a:t>Structure Formation in LRSI </a:t>
            </a:r>
            <a:endParaRPr lang="ko-KR" altLang="en-US" sz="4000" dirty="0">
              <a:solidFill>
                <a:schemeClr val="accent1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10333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Earlier formation of dark halos.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Suppression of gas </a:t>
            </a:r>
            <a:r>
              <a:rPr lang="en-US" altLang="ko-KR" sz="2400" dirty="0" err="1" smtClean="0"/>
              <a:t>infall</a:t>
            </a:r>
            <a:r>
              <a:rPr lang="en-US" altLang="ko-KR" sz="2400" dirty="0" smtClean="0"/>
              <a:t> onto dark halos.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Elliptical galaxies as island Universe.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>
                <a:solidFill>
                  <a:srgbClr val="000099"/>
                </a:solidFill>
              </a:rPr>
              <a:t>Evacuation of voids.</a:t>
            </a:r>
            <a:endParaRPr lang="ko-KR" altLang="en-US" sz="2400" dirty="0">
              <a:solidFill>
                <a:srgbClr val="000099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772816"/>
            <a:ext cx="3951287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5877272"/>
            <a:ext cx="475091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Hellwing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Juszkiewicz</a:t>
            </a:r>
            <a:r>
              <a:rPr lang="en-US" altLang="ko-KR" dirty="0" smtClean="0"/>
              <a:t> (2009, PRD, 80, 083522)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Previous Probes of LRSI 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cluster abundance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N-point statistics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weak </a:t>
            </a:r>
            <a:r>
              <a:rPr lang="en-US" altLang="ko-KR" dirty="0" err="1" smtClean="0"/>
              <a:t>lensing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The high-z supernovae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000099"/>
                </a:solidFill>
              </a:rPr>
              <a:t>They all suffer from parameter degeneracy.</a:t>
            </a:r>
          </a:p>
          <a:p>
            <a:endParaRPr lang="en-US" altLang="ko-KR" dirty="0" smtClean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35" y="1773238"/>
            <a:ext cx="3564930" cy="40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64088" y="5805264"/>
            <a:ext cx="30243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Hellwing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Juszkiewicz</a:t>
            </a:r>
            <a:r>
              <a:rPr lang="en-US" altLang="ko-KR" dirty="0" smtClean="0"/>
              <a:t> (2009)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>
          <a:xfrm rot="4146731">
            <a:off x="1292442" y="2457223"/>
            <a:ext cx="2386608" cy="39512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6" name="아래쪽 화살표 15"/>
          <p:cNvSpPr/>
          <p:nvPr/>
        </p:nvSpPr>
        <p:spPr>
          <a:xfrm rot="14622299">
            <a:off x="3548326" y="2715291"/>
            <a:ext cx="170674" cy="2320256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Galaxy-Cluster Alignments 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rgbClr val="000099"/>
                </a:solidFill>
              </a:rPr>
              <a:t>LRSI</a:t>
            </a:r>
            <a:endParaRPr lang="ko-KR" altLang="en-US" sz="3200" dirty="0">
              <a:solidFill>
                <a:srgbClr val="000099"/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sz="3200" dirty="0" smtClean="0">
                <a:solidFill>
                  <a:srgbClr val="000099"/>
                </a:solidFill>
              </a:rPr>
              <a:t>CDM</a:t>
            </a:r>
            <a:endParaRPr lang="ko-KR" altLang="en-US" sz="3200" dirty="0">
              <a:solidFill>
                <a:srgbClr val="000099"/>
              </a:solidFill>
            </a:endParaRPr>
          </a:p>
        </p:txBody>
      </p:sp>
      <p:sp>
        <p:nvSpPr>
          <p:cNvPr id="10" name="내용 개체 틀 8"/>
          <p:cNvSpPr>
            <a:spLocks noGrp="1"/>
          </p:cNvSpPr>
          <p:nvPr>
            <p:ph sz="half" idx="2"/>
          </p:nvPr>
        </p:nvSpPr>
        <p:spPr>
          <a:xfrm rot="4146731">
            <a:off x="5679430" y="2336528"/>
            <a:ext cx="2386608" cy="39512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1" name="아래쪽 화살표 10"/>
          <p:cNvSpPr/>
          <p:nvPr/>
        </p:nvSpPr>
        <p:spPr>
          <a:xfrm rot="14622299">
            <a:off x="7980775" y="2571276"/>
            <a:ext cx="170674" cy="2320256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 rot="20138032">
            <a:off x="5680092" y="3710525"/>
            <a:ext cx="2449329" cy="11320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galaxy distribution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 rot="18223320">
            <a:off x="1213322" y="3940243"/>
            <a:ext cx="2496416" cy="11320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galaxy distribution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아래쪽 화살표 16"/>
          <p:cNvSpPr/>
          <p:nvPr/>
        </p:nvSpPr>
        <p:spPr>
          <a:xfrm rot="12493505">
            <a:off x="3082910" y="2868404"/>
            <a:ext cx="97861" cy="134025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20090500">
            <a:off x="7057997" y="3784991"/>
            <a:ext cx="1368152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 rot="19403098">
            <a:off x="2550480" y="4393245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DM distribution</a:t>
            </a:r>
            <a:endParaRPr lang="ko-KR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5013176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DM distribution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568952" cy="1251062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Observation Results 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sz="2600" dirty="0" smtClean="0">
                <a:solidFill>
                  <a:srgbClr val="C00000"/>
                </a:solidFill>
              </a:rPr>
              <a:t>The orientations of dark matter distributions in clusters</a:t>
            </a:r>
            <a:r>
              <a:rPr lang="en-US" altLang="ko-KR" sz="2600" dirty="0" smtClean="0"/>
              <a:t> measured through </a:t>
            </a:r>
            <a:r>
              <a:rPr lang="en-US" altLang="ko-KR" sz="2600" dirty="0" smtClean="0">
                <a:solidFill>
                  <a:srgbClr val="C00000"/>
                </a:solidFill>
              </a:rPr>
              <a:t>weak </a:t>
            </a:r>
            <a:r>
              <a:rPr lang="en-US" altLang="ko-KR" sz="2600" dirty="0" err="1" smtClean="0">
                <a:solidFill>
                  <a:srgbClr val="C00000"/>
                </a:solidFill>
              </a:rPr>
              <a:t>lensing</a:t>
            </a:r>
            <a:r>
              <a:rPr lang="en-US" altLang="ko-KR" sz="2600" dirty="0" smtClean="0">
                <a:solidFill>
                  <a:srgbClr val="C00000"/>
                </a:solidFill>
              </a:rPr>
              <a:t> shear analysis.</a:t>
            </a:r>
          </a:p>
          <a:p>
            <a:endParaRPr lang="en-US" altLang="ko-KR" sz="2600" dirty="0" smtClean="0"/>
          </a:p>
          <a:p>
            <a:r>
              <a:rPr lang="en-US" altLang="ko-KR" sz="2600" dirty="0" smtClean="0"/>
              <a:t>The galaxy and matter distributions in clusters found </a:t>
            </a:r>
            <a:r>
              <a:rPr lang="en-US" altLang="ko-KR" sz="2600" dirty="0" smtClean="0">
                <a:solidFill>
                  <a:srgbClr val="C00000"/>
                </a:solidFill>
              </a:rPr>
              <a:t>be misaligned with each other.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5" name="내용 개체 틀 4"/>
          <p:cNvGrpSpPr>
            <a:grpSpLocks noGrp="1"/>
          </p:cNvGrpSpPr>
          <p:nvPr>
            <p:ph sz="half" idx="2"/>
          </p:nvPr>
        </p:nvGrpSpPr>
        <p:grpSpPr>
          <a:xfrm>
            <a:off x="4648200" y="1773238"/>
            <a:ext cx="4038600" cy="4624387"/>
            <a:chOff x="611560" y="1772816"/>
            <a:chExt cx="4032448" cy="4185756"/>
          </a:xfrm>
        </p:grpSpPr>
        <p:sp>
          <p:nvSpPr>
            <p:cNvPr id="6" name="TextBox 5"/>
            <p:cNvSpPr txBox="1"/>
            <p:nvPr/>
          </p:nvSpPr>
          <p:spPr>
            <a:xfrm>
              <a:off x="827584" y="5589240"/>
              <a:ext cx="370466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Oguri</a:t>
              </a:r>
              <a:r>
                <a:rPr lang="en-US" altLang="ko-KR" dirty="0" smtClean="0"/>
                <a:t> et al.(2010, M NRAS, 405,2215)</a:t>
              </a:r>
              <a:endParaRPr lang="ko-KR" altLang="en-US" dirty="0"/>
            </a:p>
          </p:txBody>
        </p:sp>
        <p:grpSp>
          <p:nvGrpSpPr>
            <p:cNvPr id="7" name="그룹 7"/>
            <p:cNvGrpSpPr/>
            <p:nvPr/>
          </p:nvGrpSpPr>
          <p:grpSpPr>
            <a:xfrm>
              <a:off x="611560" y="1772816"/>
              <a:ext cx="4032448" cy="3672408"/>
              <a:chOff x="611560" y="1772816"/>
              <a:chExt cx="4032448" cy="367240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1560" y="1772816"/>
                <a:ext cx="4032448" cy="3672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83568" y="1844824"/>
                <a:ext cx="8552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chemeClr val="bg1"/>
                    </a:solidFill>
                  </a:rPr>
                  <a:t>A2390</a:t>
                </a:r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 Signature of Fifth Force?</a:t>
            </a:r>
            <a:endParaRPr lang="ko-KR" altLang="en-US" dirty="0"/>
          </a:p>
        </p:txBody>
      </p:sp>
      <p:pic>
        <p:nvPicPr>
          <p:cNvPr id="276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94851"/>
            <a:ext cx="4038600" cy="412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The </a:t>
            </a:r>
            <a:r>
              <a:rPr lang="en-US" altLang="ko-KR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ko-KR" dirty="0" smtClean="0">
                <a:solidFill>
                  <a:srgbClr val="C00000"/>
                </a:solidFill>
              </a:rPr>
              <a:t>CDM-based hypothesis is rejected at 95% confidence level.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Does it indicate the </a:t>
            </a:r>
            <a:r>
              <a:rPr lang="en-US" altLang="ko-KR" dirty="0" smtClean="0">
                <a:solidFill>
                  <a:srgbClr val="C00000"/>
                </a:solidFill>
              </a:rPr>
              <a:t>presence of a local fifth force as predicted by LRSI?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Or, is it merely due to  some </a:t>
            </a:r>
            <a:r>
              <a:rPr lang="en-US" altLang="ko-KR" dirty="0" err="1" smtClean="0"/>
              <a:t>systematics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6021288"/>
            <a:ext cx="282833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Lee (2010, arXiv:1008.4680)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&amp; Ongoing Works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Galaxy-cluster alignments as a new independent probe of LRSI.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Construction of a more refined model for the galaxy-clusters (</a:t>
            </a:r>
            <a:r>
              <a:rPr lang="en-US" altLang="ko-KR" dirty="0" err="1" smtClean="0"/>
              <a:t>mis</a:t>
            </a:r>
            <a:r>
              <a:rPr lang="en-US" altLang="ko-KR" dirty="0" smtClean="0"/>
              <a:t>)-alignments in LRSI with the help of  N-body simulations:</a:t>
            </a:r>
          </a:p>
          <a:p>
            <a:pPr lvl="1">
              <a:buNone/>
            </a:pPr>
            <a:r>
              <a:rPr lang="en-US" altLang="ko-KR" dirty="0" smtClean="0"/>
              <a:t>(Lee, </a:t>
            </a:r>
            <a:r>
              <a:rPr lang="en-US" altLang="ko-KR" dirty="0" err="1" smtClean="0"/>
              <a:t>Baldi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Maccio</a:t>
            </a:r>
            <a:r>
              <a:rPr lang="en-US" altLang="ko-KR" dirty="0" smtClean="0"/>
              <a:t> in preparation).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 more thorough observational test against  better data: (Lee et al. in preparation).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708920"/>
            <a:ext cx="763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 based on Lee (2010, arXiv:1008.4620)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Prospects with GMT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GMT</a:t>
            </a:r>
            <a:r>
              <a:rPr lang="en-US" altLang="ko-KR" dirty="0" smtClean="0"/>
              <a:t> will allow us to understand </a:t>
            </a:r>
            <a:r>
              <a:rPr lang="en-US" altLang="ko-KR" dirty="0" smtClean="0">
                <a:solidFill>
                  <a:srgbClr val="C00000"/>
                </a:solidFill>
              </a:rPr>
              <a:t>the nature of the dark energy, </a:t>
            </a:r>
            <a:r>
              <a:rPr lang="en-US" altLang="ko-KR" dirty="0" smtClean="0"/>
              <a:t>which will in turn reveal  the </a:t>
            </a:r>
            <a:r>
              <a:rPr lang="en-US" altLang="ko-KR" dirty="0" smtClean="0">
                <a:solidFill>
                  <a:srgbClr val="C00000"/>
                </a:solidFill>
              </a:rPr>
              <a:t>origin and final destination of the Universe!! </a:t>
            </a:r>
            <a:endParaRPr lang="en-US" altLang="ko-KR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Picture 1" descr="D:\gmtmountainlarg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03860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The </a:t>
            </a:r>
            <a:r>
              <a:rPr lang="en-US" altLang="ko-KR" dirty="0" smtClean="0">
                <a:latin typeface="Symbol" pitchFamily="18" charset="2"/>
              </a:rPr>
              <a:t>L</a:t>
            </a:r>
            <a:r>
              <a:rPr lang="en-US" altLang="ko-KR" dirty="0" smtClean="0"/>
              <a:t>CDM Cosmology &amp; Its Success</a:t>
            </a:r>
            <a:endParaRPr lang="ko-KR" altLang="en-US" dirty="0"/>
          </a:p>
        </p:txBody>
      </p:sp>
      <p:pic>
        <p:nvPicPr>
          <p:cNvPr id="5121" name="Picture 1" descr="D:\My Lectures\강의자료모음\온라인강의자료\COMPONENTS\compon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038600" cy="2592287"/>
          </a:xfrm>
          <a:prstGeom prst="rect">
            <a:avLst/>
          </a:prstGeom>
          <a:noFill/>
        </p:spPr>
      </p:pic>
      <p:pic>
        <p:nvPicPr>
          <p:cNvPr id="5124" name="Picture 4" descr="D:\My Lectures\강의자료모음\온라인강의자료\CMB_SPECTRUM\wmapcl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700808"/>
            <a:ext cx="4307841" cy="4608512"/>
          </a:xfrm>
          <a:prstGeom prst="rect">
            <a:avLst/>
          </a:prstGeom>
          <a:noFill/>
        </p:spPr>
      </p:pic>
      <p:pic>
        <p:nvPicPr>
          <p:cNvPr id="6145" name="Picture 1" descr="D:\My Lectures\강의자료모음\온라인강의자료\DARK_ENERGY\wb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168352" cy="251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accent1"/>
                </a:solidFill>
              </a:rPr>
              <a:t>Structure Formation in a </a:t>
            </a:r>
            <a:r>
              <a:rPr lang="en-US" altLang="ko-KR" sz="4000" dirty="0" smtClean="0">
                <a:solidFill>
                  <a:schemeClr val="accent1"/>
                </a:solidFill>
                <a:latin typeface="Symbol" pitchFamily="18" charset="2"/>
              </a:rPr>
              <a:t>L</a:t>
            </a:r>
            <a:r>
              <a:rPr lang="en-US" altLang="ko-KR" sz="4000" dirty="0" smtClean="0">
                <a:solidFill>
                  <a:schemeClr val="accent1"/>
                </a:solidFill>
              </a:rPr>
              <a:t>CDM </a:t>
            </a:r>
            <a:endParaRPr lang="ko-KR" altLang="en-US" sz="4000" dirty="0">
              <a:solidFill>
                <a:schemeClr val="accent1"/>
              </a:solidFill>
            </a:endParaRPr>
          </a:p>
        </p:txBody>
      </p:sp>
      <p:pic>
        <p:nvPicPr>
          <p:cNvPr id="20482" name="Picture 2" descr="D:\My Lectures\강의자료모음\온라인강의자료\STRUCTURE_FORMATION\density_fluc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032448" cy="4176464"/>
          </a:xfrm>
          <a:prstGeom prst="rect">
            <a:avLst/>
          </a:prstGeom>
          <a:noFill/>
        </p:spPr>
      </p:pic>
      <p:pic>
        <p:nvPicPr>
          <p:cNvPr id="20483" name="Picture 3" descr="D:\My Lectures\강의자료모음\온라인강의자료\STRUCTURE_FORMATION\Diapositiv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33772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Unnaturalness of </a:t>
            </a:r>
            <a:r>
              <a:rPr lang="en-US" altLang="ko-KR" dirty="0" smtClean="0">
                <a:latin typeface="Symbol" pitchFamily="18" charset="2"/>
              </a:rPr>
              <a:t>L</a:t>
            </a:r>
            <a:r>
              <a:rPr lang="en-US" altLang="ko-KR" dirty="0" smtClean="0"/>
              <a:t>CDM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186808" cy="4623816"/>
          </a:xfrm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rgbClr val="000099"/>
                </a:solidFill>
              </a:rPr>
              <a:t>Physical Problems:</a:t>
            </a:r>
          </a:p>
          <a:p>
            <a:pPr lvl="1"/>
            <a:r>
              <a:rPr lang="en-US" altLang="ko-KR" dirty="0" smtClean="0"/>
              <a:t>Fine-tuning of </a:t>
            </a:r>
            <a:r>
              <a:rPr lang="en-US" altLang="ko-KR" dirty="0" smtClean="0">
                <a:latin typeface="Symbol" pitchFamily="18" charset="2"/>
              </a:rPr>
              <a:t>L</a:t>
            </a:r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 lvl="1"/>
            <a:endParaRPr lang="en-US" altLang="ko-KR" sz="1700" dirty="0" smtClean="0"/>
          </a:p>
          <a:p>
            <a:pPr lvl="1"/>
            <a:r>
              <a:rPr lang="en-US" altLang="ko-KR" dirty="0" smtClean="0"/>
              <a:t>The cosmic coincidence:</a:t>
            </a:r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rgbClr val="000099"/>
                </a:solidFill>
              </a:rPr>
              <a:t>Cosmological Problem:</a:t>
            </a:r>
          </a:p>
          <a:p>
            <a:pPr lvl="1"/>
            <a:r>
              <a:rPr lang="en-US" altLang="ko-KR" sz="2200" b="1" dirty="0" smtClean="0">
                <a:solidFill>
                  <a:srgbClr val="C00000"/>
                </a:solidFill>
              </a:rPr>
              <a:t>Tensions with observations on </a:t>
            </a:r>
            <a:r>
              <a:rPr lang="en-US" altLang="ko-KR" sz="2200" b="1" dirty="0" err="1" smtClean="0">
                <a:solidFill>
                  <a:srgbClr val="C00000"/>
                </a:solidFill>
              </a:rPr>
              <a:t>Mpc</a:t>
            </a:r>
            <a:r>
              <a:rPr lang="en-US" altLang="ko-KR" sz="2200" b="1" dirty="0" smtClean="0">
                <a:solidFill>
                  <a:srgbClr val="C00000"/>
                </a:solidFill>
              </a:rPr>
              <a:t> scales</a:t>
            </a:r>
            <a:endParaRPr lang="ko-KR" altLang="en-US" sz="22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1844824"/>
            <a:ext cx="3826768" cy="443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781300"/>
            <a:ext cx="1890712" cy="863600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149725"/>
            <a:ext cx="2314575" cy="481013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Tension 1: Emptiness of Voids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rgbClr val="000099"/>
                </a:solidFill>
              </a:rPr>
              <a:t>reality</a:t>
            </a:r>
            <a:endParaRPr lang="ko-KR" altLang="en-US" sz="3200" dirty="0">
              <a:solidFill>
                <a:srgbClr val="000099"/>
              </a:solidFill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sz="3200" dirty="0" smtClean="0">
                <a:solidFill>
                  <a:srgbClr val="000099"/>
                </a:solidFill>
              </a:rPr>
              <a:t>CDM</a:t>
            </a:r>
            <a:endParaRPr lang="ko-KR" altLang="en-US" sz="3200" dirty="0">
              <a:solidFill>
                <a:srgbClr val="000099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860032" y="2492896"/>
            <a:ext cx="3744416" cy="3825716"/>
            <a:chOff x="4716016" y="2420888"/>
            <a:chExt cx="3816424" cy="3893592"/>
          </a:xfrm>
        </p:grpSpPr>
        <p:pic>
          <p:nvPicPr>
            <p:cNvPr id="11" name="Picture 2" descr="http://nedwww.ipac.caltech.edu/level5/March03/Freedman/Figures/figure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2420888"/>
              <a:ext cx="3816424" cy="331236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082980" y="5938595"/>
              <a:ext cx="3189563" cy="37588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In courtesy of </a:t>
              </a:r>
              <a:r>
                <a:rPr lang="en-US" altLang="ko-KR" dirty="0" err="1" smtClean="0"/>
                <a:t>virgo</a:t>
              </a:r>
              <a:r>
                <a:rPr lang="en-US" altLang="ko-KR" dirty="0" smtClean="0"/>
                <a:t> consortium</a:t>
              </a:r>
              <a:endParaRPr lang="ko-KR" altLang="en-US" dirty="0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369558" cy="388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15616" y="5949280"/>
            <a:ext cx="305243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B.Tully</a:t>
            </a:r>
            <a:r>
              <a:rPr lang="en-US" altLang="ko-KR" dirty="0" smtClean="0"/>
              <a:t> (2007, IAU symposium)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Tension 2: The Late Merging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rgbClr val="000099"/>
                </a:solidFill>
              </a:rPr>
              <a:t>reality</a:t>
            </a:r>
            <a:endParaRPr lang="ko-KR" altLang="en-US" sz="3200" dirty="0">
              <a:solidFill>
                <a:srgbClr val="000099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sz="3200" dirty="0" smtClean="0">
                <a:solidFill>
                  <a:srgbClr val="000099"/>
                </a:solidFill>
              </a:rPr>
              <a:t>CDM</a:t>
            </a:r>
            <a:endParaRPr lang="ko-KR" altLang="en-US" sz="3200" dirty="0">
              <a:solidFill>
                <a:srgbClr val="000099"/>
              </a:solidFill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3312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20888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609329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6093296"/>
            <a:ext cx="350230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(Cassata et al. 2007, </a:t>
            </a:r>
            <a:r>
              <a:rPr lang="en-US" altLang="ko-KR" dirty="0" err="1" smtClean="0"/>
              <a:t>ApJS</a:t>
            </a:r>
            <a:r>
              <a:rPr lang="en-US" altLang="ko-KR" dirty="0" smtClean="0"/>
              <a:t>, 179, 217)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6021288"/>
            <a:ext cx="266483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Gao et al. (2005, MNRAS,)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373216"/>
            <a:ext cx="3367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Very stable color-magnitude </a:t>
            </a: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 relation at z~0.7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5445224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On-going merging </a:t>
            </a:r>
            <a:r>
              <a:rPr lang="en-US" altLang="ko-KR" sz="2000" b="1" dirty="0" err="1" smtClean="0">
                <a:solidFill>
                  <a:srgbClr val="C00000"/>
                </a:solidFill>
              </a:rPr>
              <a:t>untill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 z~0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 smtClean="0"/>
              <a:t>Tension 3: Population of High-z Disks</a:t>
            </a:r>
            <a:endParaRPr lang="ko-KR" altLang="en-US" sz="4000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000099"/>
                </a:solidFill>
              </a:rPr>
              <a:t>REALITY:</a:t>
            </a:r>
          </a:p>
          <a:p>
            <a:pPr lvl="1"/>
            <a:r>
              <a:rPr lang="en-US" altLang="ko-KR" dirty="0" smtClean="0"/>
              <a:t>A large fraction of the high-z galaxies (z~1) are well modeled as disks.</a:t>
            </a:r>
          </a:p>
          <a:p>
            <a:pPr lvl="1"/>
            <a:endParaRPr lang="en-US" altLang="ko-KR" dirty="0" smtClean="0"/>
          </a:p>
          <a:p>
            <a:r>
              <a:rPr lang="en-US" altLang="ko-KR" b="1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b="1" dirty="0" smtClean="0">
                <a:solidFill>
                  <a:srgbClr val="000099"/>
                </a:solidFill>
              </a:rPr>
              <a:t>CDM:</a:t>
            </a:r>
            <a:endParaRPr lang="en-US" altLang="ko-KR" b="1" dirty="0">
              <a:solidFill>
                <a:srgbClr val="000099"/>
              </a:solidFill>
            </a:endParaRPr>
          </a:p>
          <a:p>
            <a:pPr lvl="1"/>
            <a:r>
              <a:rPr lang="en-US" altLang="ko-KR" dirty="0" smtClean="0"/>
              <a:t>Due to the high merging rate at z~1, the majority of the galaxies are </a:t>
            </a:r>
            <a:r>
              <a:rPr lang="en-US" altLang="ko-KR" dirty="0" err="1" smtClean="0"/>
              <a:t>ellipticals</a:t>
            </a:r>
            <a:r>
              <a:rPr lang="en-US" altLang="ko-KR" dirty="0" smtClean="0"/>
              <a:t>. 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1106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04048" y="5661248"/>
            <a:ext cx="334399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(Wright et al.2009, </a:t>
            </a:r>
            <a:r>
              <a:rPr lang="en-US" altLang="ko-KR" dirty="0" err="1" smtClean="0"/>
              <a:t>ApJ</a:t>
            </a:r>
            <a:r>
              <a:rPr lang="en-US" altLang="ko-KR" dirty="0" smtClean="0"/>
              <a:t>, 699, 421)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Tension 4: </a:t>
            </a:r>
            <a:r>
              <a:rPr lang="en-US" altLang="ko-KR" dirty="0" err="1" smtClean="0"/>
              <a:t>Bulgeless</a:t>
            </a:r>
            <a:r>
              <a:rPr lang="en-US" altLang="ko-KR" dirty="0" smtClean="0"/>
              <a:t> Giant Disks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0099"/>
                </a:solidFill>
              </a:rPr>
              <a:t>REALITY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sz="2600" dirty="0" smtClean="0"/>
              <a:t>In the nearby field, </a:t>
            </a:r>
            <a:r>
              <a:rPr lang="en-US" altLang="ko-KR" sz="2600" dirty="0" smtClean="0">
                <a:solidFill>
                  <a:srgbClr val="C00000"/>
                </a:solidFill>
              </a:rPr>
              <a:t>11 out  of 19 giant galaxies are </a:t>
            </a:r>
            <a:r>
              <a:rPr lang="en-US" altLang="ko-KR" sz="2600" dirty="0" err="1" smtClean="0">
                <a:solidFill>
                  <a:srgbClr val="C00000"/>
                </a:solidFill>
              </a:rPr>
              <a:t>bulgeless</a:t>
            </a:r>
            <a:r>
              <a:rPr lang="en-US" altLang="ko-KR" sz="2600" dirty="0" smtClean="0">
                <a:solidFill>
                  <a:srgbClr val="C00000"/>
                </a:solidFill>
              </a:rPr>
              <a:t> disks.</a:t>
            </a:r>
          </a:p>
          <a:p>
            <a:pPr lvl="1"/>
            <a:endParaRPr lang="en-US" altLang="ko-KR" sz="2600" dirty="0" smtClean="0"/>
          </a:p>
          <a:p>
            <a:r>
              <a:rPr lang="en-US" altLang="ko-KR" b="1" dirty="0" smtClean="0">
                <a:solidFill>
                  <a:srgbClr val="000099"/>
                </a:solidFill>
                <a:latin typeface="Symbol" pitchFamily="18" charset="2"/>
              </a:rPr>
              <a:t>L</a:t>
            </a:r>
            <a:r>
              <a:rPr lang="en-US" altLang="ko-KR" b="1" dirty="0" smtClean="0">
                <a:solidFill>
                  <a:srgbClr val="000099"/>
                </a:solidFill>
              </a:rPr>
              <a:t>CDM</a:t>
            </a:r>
            <a:r>
              <a:rPr lang="en-US" altLang="ko-KR" dirty="0" smtClean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ko-KR" sz="2600" dirty="0" smtClean="0"/>
              <a:t>The majority of </a:t>
            </a:r>
            <a:r>
              <a:rPr lang="en-US" altLang="ko-KR" sz="2600" dirty="0" smtClean="0">
                <a:solidFill>
                  <a:srgbClr val="C00000"/>
                </a:solidFill>
              </a:rPr>
              <a:t>giant galaxies at z~0 have merger built-in bulges.</a:t>
            </a:r>
          </a:p>
          <a:p>
            <a:pPr lvl="1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3789040"/>
            <a:ext cx="395396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Kormendy</a:t>
            </a:r>
            <a:r>
              <a:rPr lang="en-US" altLang="ko-KR" dirty="0" smtClean="0"/>
              <a:t> et al. (2010, arXiv:1009.3015)</a:t>
            </a:r>
            <a:endParaRPr lang="ko-KR" altLang="en-US" dirty="0"/>
          </a:p>
        </p:txBody>
      </p:sp>
      <p:pic>
        <p:nvPicPr>
          <p:cNvPr id="37890" name="Picture 2" descr="http://www.etsu.edu/physics/bsmith/collisions/aa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9080"/>
            <a:ext cx="2459850" cy="2183905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3148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888</TotalTime>
  <Words>616</Words>
  <Application>Microsoft Office PowerPoint</Application>
  <PresentationFormat>화면 슬라이드 쇼(4:3)</PresentationFormat>
  <Paragraphs>134</Paragraphs>
  <Slides>20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모듈</vt:lpstr>
      <vt:lpstr>수식</vt:lpstr>
      <vt:lpstr>Equation</vt:lpstr>
      <vt:lpstr>슬라이드 1</vt:lpstr>
      <vt:lpstr>슬라이드 2</vt:lpstr>
      <vt:lpstr>The LCDM Cosmology &amp; Its Success</vt:lpstr>
      <vt:lpstr>Structure Formation in a LCDM </vt:lpstr>
      <vt:lpstr>Unnaturalness of LCDM</vt:lpstr>
      <vt:lpstr>Tension 1: Emptiness of Voids</vt:lpstr>
      <vt:lpstr>Tension 2: The Late Merging </vt:lpstr>
      <vt:lpstr>Tension 3: Population of High-z Disks</vt:lpstr>
      <vt:lpstr>Tension 4: Bulgeless Giant Disks</vt:lpstr>
      <vt:lpstr>Tension 5: Large Scale Velocity Flow</vt:lpstr>
      <vt:lpstr>Tension 6:  Speed of Bullet Cluster</vt:lpstr>
      <vt:lpstr>Tension 7: Galaxy Density Profile</vt:lpstr>
      <vt:lpstr>A Long-Range Scalar Interaction Model  </vt:lpstr>
      <vt:lpstr>Structure Formation in LRSI </vt:lpstr>
      <vt:lpstr>Previous Probes of LRSI </vt:lpstr>
      <vt:lpstr>Galaxy-Cluster Alignments </vt:lpstr>
      <vt:lpstr>Observation Results </vt:lpstr>
      <vt:lpstr>A Signature of Fifth Force?</vt:lpstr>
      <vt:lpstr>Summary &amp; Ongoing Works</vt:lpstr>
      <vt:lpstr>Prospects with GMT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Jounghun Lee</dc:creator>
  <cp:lastModifiedBy>jhlee</cp:lastModifiedBy>
  <cp:revision>133</cp:revision>
  <dcterms:created xsi:type="dcterms:W3CDTF">2010-09-29T09:58:36Z</dcterms:created>
  <dcterms:modified xsi:type="dcterms:W3CDTF">2010-10-05T00:45:59Z</dcterms:modified>
</cp:coreProperties>
</file>